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8" r:id="rId9"/>
    <p:sldId id="266" r:id="rId10"/>
    <p:sldId id="270" r:id="rId11"/>
    <p:sldId id="264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BDEE0-E017-CF42-AB69-69A14A68085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2A9B3-553B-B14A-A4FA-433A82DC64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16A9B4-B5E9-1B4A-BFCD-4878FBCC3207}" type="slidenum">
              <a:rPr lang="en-US">
                <a:latin typeface="Arial" pitchFamily="-110" charset="0"/>
              </a:rPr>
              <a:pPr/>
              <a:t>8</a:t>
            </a:fld>
            <a:endParaRPr lang="en-US">
              <a:latin typeface="Arial" pitchFamily="-110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0EC0FD-7D25-1047-91F2-6C6299FCA581}" type="slidenum">
              <a:rPr lang="en-US" sz="1200">
                <a:latin typeface="Times New Roman" pitchFamily="-110" charset="0"/>
                <a:sym typeface="Times New Roman" pitchFamily="-110" charset="0"/>
              </a:rPr>
              <a:pPr algn="r"/>
              <a:t>8</a:t>
            </a:fld>
            <a:endParaRPr lang="en-US" sz="1200">
              <a:latin typeface="Times New Roman" pitchFamily="-110" charset="0"/>
              <a:sym typeface="Times New Roman" pitchFamily="-110" charset="0"/>
            </a:endParaRPr>
          </a:p>
        </p:txBody>
      </p:sp>
      <p:sp>
        <p:nvSpPr>
          <p:cNvPr id="2765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9688" eaLnBrk="1" hangingPunct="1">
              <a:spcBef>
                <a:spcPts val="450"/>
              </a:spcBef>
              <a:buClr>
                <a:srgbClr val="000000"/>
              </a:buClr>
              <a:buFontTx/>
              <a:buNone/>
            </a:pPr>
            <a:endParaRPr lang="en-US" dirty="0">
              <a:solidFill>
                <a:srgbClr val="000000"/>
              </a:solidFill>
              <a:latin typeface="Arial" pitchFamily="-110" charset="0"/>
              <a:ea typeface="Times New Roman" pitchFamily="-110" charset="0"/>
              <a:cs typeface="Times New Roman" pitchFamily="-110" charset="0"/>
              <a:sym typeface="Times New Roman" pitchFamily="-110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3E51FE-07CA-9747-A6CF-6C3FB1CDBB62}" type="slidenum">
              <a:rPr lang="en-US">
                <a:latin typeface="Arial" pitchFamily="-110" charset="0"/>
              </a:rPr>
              <a:pPr/>
              <a:t>9</a:t>
            </a:fld>
            <a:endParaRPr lang="en-US">
              <a:latin typeface="Arial" pitchFamily="-110" charset="0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C918F62-E7D5-BE4E-AD54-BCBFF9082390}" type="slidenum">
              <a:rPr lang="en-US" sz="1200">
                <a:latin typeface="Times New Roman" pitchFamily="-110" charset="0"/>
                <a:sym typeface="Times New Roman" pitchFamily="-110" charset="0"/>
              </a:rPr>
              <a:pPr algn="r"/>
              <a:t>9</a:t>
            </a:fld>
            <a:endParaRPr lang="en-US" sz="1200">
              <a:latin typeface="Times New Roman" pitchFamily="-110" charset="0"/>
              <a:sym typeface="Times New Roman" pitchFamily="-110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EDF472FB-5460-8848-ADC5-9C597746EC16}" type="datetimeFigureOut">
              <a:rPr lang="en-US" smtClean="0"/>
              <a:t>4/13/10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51BB113-0EB3-0B47-B0F9-4860250C00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onna.hanby@wright.edu" TargetMode="External"/><Relationship Id="rId3" Type="http://schemas.openxmlformats.org/officeDocument/2006/relationships/hyperlink" Target="mailto:tbordenkircher@regents.state.oh.us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Teacher Performance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Overview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>
            <a:normAutofit fontScale="90000"/>
          </a:bodyPr>
          <a:lstStyle/>
          <a:p>
            <a:pPr eaLnBrk="1" hangingPunct="1"/>
            <a:r>
              <a:rPr lang="en-US" sz="4000" dirty="0" smtClean="0"/>
              <a:t>National </a:t>
            </a:r>
            <a:r>
              <a:rPr lang="en-US" sz="4000" dirty="0"/>
              <a:t>Implementation Plan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 eaLnBrk="1" hangingPunct="1"/>
            <a:r>
              <a:rPr lang="en-US" sz="3700" dirty="0" smtClean="0"/>
              <a:t>First Year </a:t>
            </a:r>
            <a:r>
              <a:rPr lang="en-US" sz="3700" dirty="0"/>
              <a:t>– Tryouts of </a:t>
            </a:r>
            <a:r>
              <a:rPr lang="en-US" sz="3700" dirty="0" smtClean="0"/>
              <a:t>tasks</a:t>
            </a:r>
          </a:p>
          <a:p>
            <a:pPr marL="273050" indent="-273050" eaLnBrk="1" hangingPunct="1">
              <a:buNone/>
            </a:pPr>
            <a:endParaRPr lang="en-US" sz="3700" dirty="0" smtClean="0"/>
          </a:p>
          <a:p>
            <a:pPr marL="273050" indent="-273050" eaLnBrk="1" hangingPunct="1"/>
            <a:r>
              <a:rPr lang="en-US" sz="3700" dirty="0" smtClean="0"/>
              <a:t>Second Year </a:t>
            </a:r>
            <a:r>
              <a:rPr lang="en-US" sz="3700" dirty="0"/>
              <a:t>– Pilot test </a:t>
            </a:r>
            <a:r>
              <a:rPr lang="en-US" sz="3700" dirty="0" smtClean="0"/>
              <a:t>of the prototypes</a:t>
            </a:r>
          </a:p>
          <a:p>
            <a:pPr marL="273050" indent="-273050" eaLnBrk="1" hangingPunct="1">
              <a:buNone/>
            </a:pPr>
            <a:endParaRPr lang="en-US" sz="3700" dirty="0" smtClean="0"/>
          </a:p>
          <a:p>
            <a:pPr marL="273050" indent="-273050" eaLnBrk="1" hangingPunct="1"/>
            <a:r>
              <a:rPr lang="en-US" sz="3700" dirty="0" smtClean="0"/>
              <a:t>Third Year </a:t>
            </a:r>
            <a:r>
              <a:rPr lang="en-US" sz="3700" dirty="0"/>
              <a:t>– Field test, with collection of data to document validity, reliability, and fairness of </a:t>
            </a:r>
            <a:r>
              <a:rPr lang="en-US" sz="3700" dirty="0" smtClean="0"/>
              <a:t>assessment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Spring Tryouts (March-June 2010)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en-US" sz="2800" b="1" dirty="0" smtClean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b="1" dirty="0" smtClean="0"/>
              <a:t> Testing </a:t>
            </a:r>
            <a:r>
              <a:rPr lang="en-US" sz="2800" b="1" dirty="0"/>
              <a:t>Components</a:t>
            </a:r>
            <a:r>
              <a:rPr lang="en-US" sz="2800" b="1" dirty="0" smtClean="0"/>
              <a:t> of selected Prototypes: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b="1" dirty="0" smtClean="0"/>
              <a:t>	</a:t>
            </a:r>
            <a:r>
              <a:rPr lang="en-US" sz="2162" b="1" dirty="0" smtClean="0"/>
              <a:t>Elementary Literacy	Secondary English/Lang Arts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162" b="1" dirty="0" smtClean="0"/>
              <a:t>   Elementary Math		Secondary Math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162" b="1" smtClean="0"/>
              <a:t>                                            </a:t>
            </a:r>
            <a:r>
              <a:rPr lang="en-US" sz="2162" b="1" dirty="0" smtClean="0"/>
              <a:t>Secondary Science</a:t>
            </a:r>
            <a:r>
              <a:rPr lang="en-US" sz="2162" b="1" smtClean="0"/>
              <a:t>		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162" b="1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3027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595" b="1" dirty="0" smtClean="0"/>
              <a:t>   The Ohio </a:t>
            </a:r>
            <a:r>
              <a:rPr lang="en-US" sz="2595" b="1" dirty="0" err="1" smtClean="0"/>
              <a:t>IHEs</a:t>
            </a:r>
            <a:r>
              <a:rPr lang="en-US" sz="2595" b="1" dirty="0" smtClean="0"/>
              <a:t> have chosen to “smoke test” the planning and/or the assessment on student learning tasks.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000" b="1" dirty="0" smtClean="0"/>
              <a:t>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 up info </a:t>
            </a:r>
            <a:br>
              <a:rPr lang="en-US" dirty="0" smtClean="0"/>
            </a:br>
            <a:r>
              <a:rPr lang="en-US" dirty="0" smtClean="0"/>
              <a:t>    from </a:t>
            </a:r>
            <a:r>
              <a:rPr lang="en-US" dirty="0" smtClean="0"/>
              <a:t>t</a:t>
            </a:r>
            <a:r>
              <a:rPr lang="en-US" dirty="0" smtClean="0"/>
              <a:t>oday’s presentation…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37730"/>
            <a:ext cx="3308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 Donna Hanby</a:t>
            </a:r>
          </a:p>
          <a:p>
            <a:pPr algn="ctr"/>
            <a:r>
              <a:rPr lang="en-US" dirty="0" smtClean="0"/>
              <a:t> Wright State University</a:t>
            </a:r>
          </a:p>
          <a:p>
            <a:pPr algn="ctr"/>
            <a:r>
              <a:rPr lang="en-US" dirty="0" smtClean="0">
                <a:hlinkClick r:id="rId2"/>
              </a:rPr>
              <a:t>Donna.hanby@wright.edu</a:t>
            </a:r>
            <a:endParaRPr lang="en-US" dirty="0" smtClean="0"/>
          </a:p>
          <a:p>
            <a:pPr algn="ctr"/>
            <a:r>
              <a:rPr lang="en-US" dirty="0" smtClean="0"/>
              <a:t>(937) 775-3584 or 3998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61050" y="2289481"/>
            <a:ext cx="4325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</a:t>
            </a:r>
            <a:r>
              <a:rPr lang="en-US" dirty="0" err="1" smtClean="0"/>
              <a:t>Bordenkircher</a:t>
            </a:r>
            <a:endParaRPr lang="en-US" dirty="0" smtClean="0"/>
          </a:p>
          <a:p>
            <a:r>
              <a:rPr lang="en-US" dirty="0" smtClean="0"/>
              <a:t>Ohio Board of Regents</a:t>
            </a:r>
          </a:p>
          <a:p>
            <a:r>
              <a:rPr lang="en-US" dirty="0">
                <a:hlinkClick r:id="rId3"/>
              </a:rPr>
              <a:t>tbordenkircher@regents.state.oh.</a:t>
            </a:r>
            <a:r>
              <a:rPr lang="en-US" dirty="0" smtClean="0">
                <a:hlinkClick r:id="rId3"/>
              </a:rPr>
              <a:t>us</a:t>
            </a:r>
            <a:endParaRPr lang="en-US" dirty="0" smtClean="0"/>
          </a:p>
          <a:p>
            <a:r>
              <a:rPr lang="en-US" dirty="0" smtClean="0"/>
              <a:t>(614) 752-9543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Wingdings" charset="2"/>
              <a:buChar char="ü"/>
            </a:pPr>
            <a:r>
              <a:rPr lang="en-US" dirty="0" smtClean="0"/>
              <a:t>Three-year grant to create a national</a:t>
            </a:r>
          </a:p>
          <a:p>
            <a:pPr marL="624078" indent="-514350">
              <a:buNone/>
            </a:pPr>
            <a:r>
              <a:rPr lang="en-US" dirty="0" smtClean="0"/>
              <a:t>      teacher performance assessment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Font typeface="Wingdings" charset="2"/>
              <a:buChar char="ü"/>
            </a:pPr>
            <a:r>
              <a:rPr lang="en-US" dirty="0" smtClean="0"/>
              <a:t>Based upon the Performance Assessment for Teacher Candidates (PACT) from California</a:t>
            </a:r>
          </a:p>
          <a:p>
            <a:pPr marL="624078" indent="-514350">
              <a:buFont typeface="Wingdings" charset="2"/>
              <a:buChar char="ü"/>
            </a:pPr>
            <a:endParaRPr lang="en-US" dirty="0" smtClean="0"/>
          </a:p>
          <a:p>
            <a:pPr marL="624078" indent="-514350">
              <a:buFont typeface="Wingdings" charset="2"/>
              <a:buChar char="ü"/>
            </a:pPr>
            <a:r>
              <a:rPr lang="en-US" dirty="0" smtClean="0"/>
              <a:t>Co-PIs ~ Linda Darling-Hammond &amp; Ray </a:t>
            </a:r>
            <a:r>
              <a:rPr lang="en-US" dirty="0" err="1" smtClean="0"/>
              <a:t>Pecheone</a:t>
            </a:r>
            <a:endParaRPr lang="en-US" dirty="0" smtClean="0"/>
          </a:p>
          <a:p>
            <a:pPr marL="624078" indent="-514350">
              <a:buAutoNum type="arabicPeriod" startAt="2"/>
            </a:pPr>
            <a:endParaRPr lang="en-US" dirty="0" smtClean="0"/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b="1" dirty="0" smtClean="0">
                <a:latin typeface="Abadi MT Condensed Light"/>
              </a:rPr>
              <a:t>Secured </a:t>
            </a:r>
            <a:r>
              <a:rPr lang="en-US" sz="2800" b="1" dirty="0" smtClean="0">
                <a:latin typeface="Abadi MT Condensed Light"/>
              </a:rPr>
              <a:t>commitments from 20 </a:t>
            </a:r>
            <a:r>
              <a:rPr lang="en-US" sz="2800" b="1" dirty="0" smtClean="0">
                <a:latin typeface="Abadi MT Condensed Light"/>
              </a:rPr>
              <a:t>participating pilot states,</a:t>
            </a:r>
            <a:r>
              <a:rPr lang="en-US" sz="2800" b="1" dirty="0" smtClean="0">
                <a:latin typeface="Abadi MT Condensed Light"/>
              </a:rPr>
              <a:t> including  </a:t>
            </a:r>
            <a:r>
              <a:rPr lang="en-US" sz="2800" b="1" dirty="0" err="1" smtClean="0">
                <a:latin typeface="Abadi MT Condensed Light"/>
              </a:rPr>
              <a:t>SEAs</a:t>
            </a:r>
            <a:r>
              <a:rPr lang="en-US" sz="2800" b="1" dirty="0" smtClean="0">
                <a:latin typeface="Abadi MT Condensed Light"/>
              </a:rPr>
              <a:t> and </a:t>
            </a:r>
            <a:r>
              <a:rPr lang="en-US" sz="2800" b="1" dirty="0" err="1" smtClean="0">
                <a:latin typeface="Abadi MT Condensed Light"/>
              </a:rPr>
              <a:t>IHEs</a:t>
            </a:r>
            <a:endParaRPr lang="en-US" sz="28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endParaRPr lang="en-US" sz="28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badi MT Condensed Light"/>
              </a:rPr>
              <a:t>F</a:t>
            </a:r>
            <a:r>
              <a:rPr lang="en-US" sz="2800" b="1" dirty="0" smtClean="0">
                <a:latin typeface="Abadi MT Condensed Light"/>
              </a:rPr>
              <a:t>ield</a:t>
            </a:r>
            <a:r>
              <a:rPr lang="en-US" sz="2800" b="1" dirty="0" smtClean="0">
                <a:latin typeface="Abadi MT Condensed Light"/>
              </a:rPr>
              <a:t>-based</a:t>
            </a:r>
            <a:r>
              <a:rPr lang="en-US" sz="2800" b="1" dirty="0" smtClean="0">
                <a:latin typeface="Abadi MT Condensed Light"/>
              </a:rPr>
              <a:t> state </a:t>
            </a:r>
            <a:r>
              <a:rPr lang="en-US" sz="2800" b="1" dirty="0" smtClean="0">
                <a:latin typeface="Abadi MT Condensed Light"/>
              </a:rPr>
              <a:t>and IHE review of the PACT assessment methodology, upon which this initiative is based</a:t>
            </a:r>
          </a:p>
          <a:p>
            <a:pPr>
              <a:lnSpc>
                <a:spcPct val="80000"/>
              </a:lnSpc>
              <a:buNone/>
            </a:pPr>
            <a:endParaRPr lang="en-US" sz="28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badi MT Condensed Light"/>
              </a:rPr>
              <a:t>Conducted an alignment study with INTASC teaching standards, as well as state developed teaching standards</a:t>
            </a:r>
          </a:p>
          <a:p>
            <a:pPr>
              <a:lnSpc>
                <a:spcPct val="80000"/>
              </a:lnSpc>
              <a:buNone/>
            </a:pPr>
            <a:endParaRPr lang="en-US" sz="28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badi MT Condensed Light"/>
              </a:rPr>
              <a:t>Developed initial policy context analyses for participating states</a:t>
            </a:r>
          </a:p>
          <a:p>
            <a:pPr>
              <a:lnSpc>
                <a:spcPct val="80000"/>
              </a:lnSpc>
              <a:buNone/>
            </a:pPr>
            <a:endParaRPr lang="en-US" sz="28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badi MT Condensed Light"/>
              </a:rPr>
              <a:t>Convened</a:t>
            </a:r>
            <a:r>
              <a:rPr lang="en-US" sz="2800" b="1" dirty="0" smtClean="0">
                <a:latin typeface="Abadi MT Condensed Light"/>
              </a:rPr>
              <a:t> design </a:t>
            </a:r>
            <a:r>
              <a:rPr lang="en-US" sz="2800" b="1" dirty="0" smtClean="0">
                <a:latin typeface="Abadi MT Condensed Light"/>
              </a:rPr>
              <a:t>team of leading measurement experts and researchers to inform the development of the </a:t>
            </a:r>
            <a:r>
              <a:rPr lang="en-US" sz="2800" b="1" dirty="0" smtClean="0">
                <a:latin typeface="Abadi MT Condensed Light"/>
              </a:rPr>
              <a:t>TPA</a:t>
            </a:r>
            <a:r>
              <a:rPr lang="en-US" sz="2800" b="1" dirty="0" smtClean="0">
                <a:latin typeface="Abadi MT Condensed Light"/>
              </a:rPr>
              <a:t>.</a:t>
            </a:r>
            <a:endParaRPr lang="en-US" sz="2800" b="1" dirty="0" smtClean="0">
              <a:latin typeface="Abadi MT Condensed Light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National Progress to Date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909" dirty="0" smtClean="0"/>
              <a:t>California                                        New Jersey</a:t>
            </a:r>
          </a:p>
          <a:p>
            <a:pPr>
              <a:buNone/>
            </a:pPr>
            <a:r>
              <a:rPr lang="en-US" sz="2909" dirty="0" smtClean="0"/>
              <a:t>Colorado</a:t>
            </a:r>
            <a:r>
              <a:rPr lang="en-US" sz="2909" dirty="0" smtClean="0"/>
              <a:t>                                         New York</a:t>
            </a:r>
          </a:p>
          <a:p>
            <a:pPr>
              <a:buNone/>
            </a:pPr>
            <a:r>
              <a:rPr lang="en-US" sz="2909" dirty="0" smtClean="0"/>
              <a:t>Illinois                                             North Carolina</a:t>
            </a:r>
          </a:p>
          <a:p>
            <a:pPr>
              <a:buNone/>
            </a:pPr>
            <a:r>
              <a:rPr lang="en-US" sz="2909" dirty="0" smtClean="0"/>
              <a:t>Iowa                                                </a:t>
            </a:r>
            <a:r>
              <a:rPr lang="en-US" sz="2909" dirty="0" smtClean="0">
                <a:solidFill>
                  <a:srgbClr val="FF0000"/>
                </a:solidFill>
              </a:rPr>
              <a:t>Ohio</a:t>
            </a:r>
          </a:p>
          <a:p>
            <a:pPr>
              <a:buNone/>
            </a:pPr>
            <a:r>
              <a:rPr lang="en-US" sz="2909" dirty="0" smtClean="0"/>
              <a:t>Kentucky</a:t>
            </a:r>
            <a:r>
              <a:rPr lang="en-US" sz="2909" dirty="0" smtClean="0"/>
              <a:t>                                         South Carolina</a:t>
            </a:r>
          </a:p>
          <a:p>
            <a:pPr>
              <a:buNone/>
            </a:pPr>
            <a:r>
              <a:rPr lang="en-US" sz="2909" dirty="0" smtClean="0"/>
              <a:t>Maryland                                         Tennessee</a:t>
            </a:r>
          </a:p>
          <a:p>
            <a:pPr>
              <a:buNone/>
            </a:pPr>
            <a:r>
              <a:rPr lang="en-US" sz="2909" dirty="0" smtClean="0"/>
              <a:t>Massachusetts</a:t>
            </a:r>
            <a:r>
              <a:rPr lang="en-US" sz="2909" dirty="0" smtClean="0"/>
              <a:t>                                 Virginia</a:t>
            </a:r>
          </a:p>
          <a:p>
            <a:pPr>
              <a:buNone/>
            </a:pPr>
            <a:r>
              <a:rPr lang="en-US" sz="2909" dirty="0" smtClean="0"/>
              <a:t>Michigan                                          Washington</a:t>
            </a:r>
          </a:p>
          <a:p>
            <a:pPr>
              <a:buNone/>
            </a:pPr>
            <a:r>
              <a:rPr lang="en-US" sz="2909" dirty="0" smtClean="0"/>
              <a:t>Minnesota</a:t>
            </a:r>
            <a:r>
              <a:rPr lang="en-US" sz="2909" dirty="0" smtClean="0"/>
              <a:t>                                        West Virginia</a:t>
            </a:r>
            <a:r>
              <a:rPr lang="en-US" sz="2800" dirty="0" smtClean="0"/>
              <a:t>  </a:t>
            </a:r>
          </a:p>
          <a:p>
            <a:pPr>
              <a:buNone/>
            </a:pPr>
            <a:r>
              <a:rPr lang="en-US" sz="2800" dirty="0" smtClean="0"/>
              <a:t>Missouri                                             Wisconsin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The 20 Partner States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 smtClean="0"/>
              <a:t>AACTE</a:t>
            </a:r>
          </a:p>
          <a:p>
            <a:pPr fontAlgn="base">
              <a:buNone/>
            </a:pPr>
            <a:endParaRPr lang="en-US" dirty="0" smtClean="0"/>
          </a:p>
          <a:p>
            <a:pPr fontAlgn="base"/>
            <a:r>
              <a:rPr lang="en-US" b="1" dirty="0" smtClean="0"/>
              <a:t>CCSSO</a:t>
            </a:r>
          </a:p>
          <a:p>
            <a:pPr fontAlgn="base">
              <a:buNone/>
            </a:pPr>
            <a:endParaRPr lang="en-US" dirty="0" smtClean="0"/>
          </a:p>
          <a:p>
            <a:pPr fontAlgn="base"/>
            <a:r>
              <a:rPr lang="en-US" b="1" dirty="0" smtClean="0"/>
              <a:t>Stanford </a:t>
            </a:r>
            <a:r>
              <a:rPr lang="en-US" b="1" dirty="0" smtClean="0"/>
              <a:t>University</a:t>
            </a:r>
          </a:p>
          <a:p>
            <a:pPr fontAlgn="base">
              <a:buNone/>
            </a:pPr>
            <a:endParaRPr lang="en-US" b="1" dirty="0" smtClean="0"/>
          </a:p>
          <a:p>
            <a:pPr fontAlgn="base"/>
            <a:r>
              <a:rPr lang="en-US" b="1" dirty="0" smtClean="0"/>
              <a:t>Lead IHE in Each State</a:t>
            </a:r>
            <a:r>
              <a:rPr lang="en-US" dirty="0" smtClean="0"/>
              <a:t> (</a:t>
            </a:r>
            <a:r>
              <a:rPr lang="en-US" sz="2162" dirty="0" smtClean="0"/>
              <a:t>Wright State for Ohio</a:t>
            </a:r>
            <a:r>
              <a:rPr lang="en-US" dirty="0" smtClean="0"/>
              <a:t>)</a:t>
            </a:r>
          </a:p>
          <a:p>
            <a:pPr fontAlgn="base">
              <a:buNone/>
            </a:pPr>
            <a:endParaRPr lang="en-US" b="1" dirty="0" smtClean="0"/>
          </a:p>
          <a:p>
            <a:pPr fontAlgn="base"/>
            <a:r>
              <a:rPr lang="en-US" b="1" dirty="0" err="1" smtClean="0"/>
              <a:t>IHEs</a:t>
            </a:r>
            <a:r>
              <a:rPr lang="en-US" b="1" dirty="0" smtClean="0"/>
              <a:t> in Each State</a:t>
            </a:r>
            <a:r>
              <a:rPr lang="en-US" dirty="0" smtClean="0"/>
              <a:t> (</a:t>
            </a:r>
            <a:r>
              <a:rPr lang="en-US" sz="2000" dirty="0" smtClean="0"/>
              <a:t>University of Dayton, University of Cincinnati &amp; The Ohio State University)</a:t>
            </a:r>
          </a:p>
          <a:p>
            <a:pPr fontAlgn="base"/>
            <a:endParaRPr lang="en-US" sz="2000" dirty="0" smtClean="0"/>
          </a:p>
          <a:p>
            <a:pPr fontAlgn="base"/>
            <a:r>
              <a:rPr lang="en-US" b="1" dirty="0" err="1" smtClean="0"/>
              <a:t>SEAs</a:t>
            </a:r>
            <a:r>
              <a:rPr lang="en-US" b="1" dirty="0" smtClean="0"/>
              <a:t>  </a:t>
            </a:r>
            <a:r>
              <a:rPr lang="en-US" sz="2000" b="1" dirty="0" smtClean="0"/>
              <a:t>(ODE &amp; OBR)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Partners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600" b="1" dirty="0" smtClean="0">
                <a:latin typeface="Abadi MT Condensed Light"/>
              </a:rPr>
              <a:t>A reliable and </a:t>
            </a:r>
            <a:r>
              <a:rPr lang="en-US" sz="2600" b="1" dirty="0" smtClean="0">
                <a:latin typeface="Abadi MT Condensed Light"/>
              </a:rPr>
              <a:t>valid </a:t>
            </a:r>
            <a:r>
              <a:rPr lang="en-US" sz="2600" b="1" dirty="0" smtClean="0">
                <a:latin typeface="Abadi MT Condensed Light"/>
              </a:rPr>
              <a:t>Teacher Performance Assessment</a:t>
            </a:r>
            <a:r>
              <a:rPr lang="en-US" sz="2600" b="1" dirty="0" smtClean="0">
                <a:latin typeface="Abadi MT Condensed Light"/>
              </a:rPr>
              <a:t> utilized to </a:t>
            </a:r>
            <a:r>
              <a:rPr lang="en-US" sz="2600" b="1" dirty="0" smtClean="0">
                <a:latin typeface="Abadi MT Condensed Light"/>
              </a:rPr>
              <a:t>improve the consistency and quality of teacher effectiveness </a:t>
            </a:r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>
                <a:latin typeface="Abadi MT Condensed Light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600" b="1" dirty="0" smtClean="0">
                <a:latin typeface="Abadi MT Condensed Light"/>
              </a:rPr>
              <a:t>An outcome </a:t>
            </a:r>
            <a:r>
              <a:rPr lang="en-US" sz="2600" b="1" dirty="0" smtClean="0">
                <a:latin typeface="Abadi MT Condensed Light"/>
              </a:rPr>
              <a:t>database used </a:t>
            </a:r>
            <a:r>
              <a:rPr lang="en-US" sz="2600" b="1" dirty="0" smtClean="0">
                <a:latin typeface="Abadi MT Condensed Light"/>
              </a:rPr>
              <a:t>by school districts to track teacher performance across the continuum of teachers’ careers</a:t>
            </a:r>
          </a:p>
          <a:p>
            <a:pPr>
              <a:lnSpc>
                <a:spcPct val="80000"/>
              </a:lnSpc>
            </a:pPr>
            <a:endParaRPr lang="en-US" sz="26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600" b="1" dirty="0" smtClean="0">
                <a:latin typeface="Abadi MT Condensed Light"/>
              </a:rPr>
              <a:t>Provide information</a:t>
            </a:r>
            <a:r>
              <a:rPr lang="en-US" sz="2600" b="1" dirty="0" smtClean="0">
                <a:latin typeface="Abadi MT Condensed Light"/>
              </a:rPr>
              <a:t> states could </a:t>
            </a:r>
            <a:r>
              <a:rPr lang="en-US" sz="2600" b="1" dirty="0" smtClean="0">
                <a:latin typeface="Abadi MT Condensed Light"/>
              </a:rPr>
              <a:t>use to inform teacher quality initiatives, issue initial teacher licenses, and make accreditation decisions</a:t>
            </a:r>
          </a:p>
          <a:p>
            <a:pPr>
              <a:lnSpc>
                <a:spcPct val="80000"/>
              </a:lnSpc>
            </a:pPr>
            <a:endParaRPr lang="en-US" sz="2600" b="1" dirty="0" smtClean="0">
              <a:latin typeface="Abadi MT Condensed Light"/>
            </a:endParaRPr>
          </a:p>
          <a:p>
            <a:pPr>
              <a:lnSpc>
                <a:spcPct val="80000"/>
              </a:lnSpc>
            </a:pPr>
            <a:r>
              <a:rPr lang="en-US" sz="2600" b="1" dirty="0" smtClean="0">
                <a:latin typeface="Abadi MT Condensed Light"/>
              </a:rPr>
              <a:t>An evidence-based methodology for making systematic decisions about  recruitment, professional development and continuation of employment</a:t>
            </a:r>
          </a:p>
          <a:p>
            <a:endParaRPr lang="en-US" sz="2600" dirty="0">
              <a:latin typeface="Abadi MT Condensed Ligh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Projected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/>
              <a:t>OUTCOMES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/>
              <a:t>A national technology platform for data management, analysis and reporting of teacher outcomes that are connected directly to student outcomes</a:t>
            </a:r>
          </a:p>
          <a:p>
            <a:pPr eaLnBrk="1" hangingPunct="1">
              <a:lnSpc>
                <a:spcPct val="90000"/>
              </a:lnSpc>
            </a:pPr>
            <a:endParaRPr lang="en-US" sz="2000" b="1"/>
          </a:p>
          <a:p>
            <a:pPr eaLnBrk="1" hangingPunct="1">
              <a:lnSpc>
                <a:spcPct val="90000"/>
              </a:lnSpc>
            </a:pPr>
            <a:r>
              <a:rPr lang="en-US" sz="2000" b="1"/>
              <a:t>An empirical foundation for developing a more coherent national agenda for teacher quality assessment  </a:t>
            </a:r>
          </a:p>
          <a:p>
            <a:pPr eaLnBrk="1" hangingPunct="1">
              <a:lnSpc>
                <a:spcPct val="90000"/>
              </a:lnSpc>
            </a:pPr>
            <a:endParaRPr lang="en-US" sz="2000" b="1"/>
          </a:p>
          <a:p>
            <a:pPr eaLnBrk="1" hangingPunct="1">
              <a:lnSpc>
                <a:spcPct val="90000"/>
              </a:lnSpc>
            </a:pPr>
            <a:r>
              <a:rPr lang="en-US" sz="2000" b="1"/>
              <a:t>The foundation for using Teacher Performance Assessment as a professional development tool for in-service teachers</a:t>
            </a:r>
          </a:p>
          <a:p>
            <a:pPr eaLnBrk="1" hangingPunct="1">
              <a:lnSpc>
                <a:spcPct val="90000"/>
              </a:lnSpc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/>
          <p:cNvSpPr txBox="1">
            <a:spLocks noGrp="1"/>
          </p:cNvSpPr>
          <p:nvPr/>
        </p:nvSpPr>
        <p:spPr bwMode="auto">
          <a:xfrm>
            <a:off x="8734425" y="6459538"/>
            <a:ext cx="284163" cy="2794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pPr algn="ctr">
              <a:defRPr/>
            </a:pPr>
            <a:fld id="{D0FEB1C2-7305-6F43-9858-CCA6F5071A39}" type="slidenum">
              <a:rPr lang="en-US" sz="1200">
                <a:solidFill>
                  <a:srgbClr val="62A9E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29" charset="0"/>
                <a:ea typeface="Arial" pitchFamily="29" charset="0"/>
                <a:cs typeface="Arial" pitchFamily="29" charset="0"/>
                <a:sym typeface="Arial" pitchFamily="29" charset="0"/>
              </a:rPr>
              <a:pPr algn="ctr">
                <a:defRPr/>
              </a:pPr>
              <a:t>8</a:t>
            </a:fld>
            <a:endParaRPr lang="en-US" sz="1200">
              <a:solidFill>
                <a:srgbClr val="62A9E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29" charset="0"/>
              <a:ea typeface="Arial" pitchFamily="29" charset="0"/>
              <a:cs typeface="Arial" pitchFamily="29" charset="0"/>
              <a:sym typeface="Arial" pitchFamily="29" charset="0"/>
            </a:endParaRPr>
          </a:p>
        </p:txBody>
      </p:sp>
      <p:sp>
        <p:nvSpPr>
          <p:cNvPr id="11308" name="AutoShape 44"/>
          <p:cNvSpPr>
            <a:spLocks/>
          </p:cNvSpPr>
          <p:nvPr/>
        </p:nvSpPr>
        <p:spPr bwMode="auto">
          <a:xfrm>
            <a:off x="1282700" y="3543300"/>
            <a:ext cx="5168900" cy="1524000"/>
          </a:xfrm>
          <a:prstGeom prst="rightArrow">
            <a:avLst>
              <a:gd name="adj1" fmla="val 48333"/>
              <a:gd name="adj2" fmla="val 35848"/>
            </a:avLst>
          </a:prstGeom>
          <a:gradFill flip="none" rotWithShape="1">
            <a:gsLst>
              <a:gs pos="36000">
                <a:srgbClr val="66FF66">
                  <a:alpha val="80000"/>
                </a:srgbClr>
              </a:gs>
              <a:gs pos="0">
                <a:srgbClr val="88E9FF">
                  <a:alpha val="7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 sz="2400">
              <a:solidFill>
                <a:srgbClr val="FFFFFF"/>
              </a:solidFill>
              <a:latin typeface="Times New Roman" pitchFamily="-128" charset="0"/>
              <a:sym typeface="Times New Roman" pitchFamily="-128" charset="0"/>
            </a:endParaRP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8734425" y="6459538"/>
            <a:ext cx="284163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b">
            <a:prstTxWarp prst="textNoShape">
              <a:avLst/>
            </a:prstTxWarp>
          </a:bodyPr>
          <a:lstStyle/>
          <a:p>
            <a:pPr algn="ctr">
              <a:defRPr/>
            </a:pPr>
            <a:fld id="{9E38E2CF-CEC8-D049-B688-AA51F05F6520}" type="slidenum">
              <a:rPr lang="en-US" sz="1200">
                <a:solidFill>
                  <a:srgbClr val="62A9E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29" charset="0"/>
                <a:ea typeface="Arial" pitchFamily="29" charset="0"/>
                <a:cs typeface="Arial" pitchFamily="29" charset="0"/>
                <a:sym typeface="Arial" pitchFamily="29" charset="0"/>
              </a:rPr>
              <a:pPr algn="ctr">
                <a:defRPr/>
              </a:pPr>
              <a:t>8</a:t>
            </a:fld>
            <a:endParaRPr lang="en-US" sz="1200">
              <a:solidFill>
                <a:srgbClr val="62A9E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29" charset="0"/>
              <a:ea typeface="Arial" pitchFamily="29" charset="0"/>
              <a:cs typeface="Arial" pitchFamily="29" charset="0"/>
              <a:sym typeface="Arial" pitchFamily="29" charset="0"/>
            </a:endParaRPr>
          </a:p>
        </p:txBody>
      </p:sp>
      <p:sp>
        <p:nvSpPr>
          <p:cNvPr id="11310" name="Rectangle 4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9425"/>
            <a:ext cx="8229600" cy="1501775"/>
          </a:xfrm>
        </p:spPr>
        <p:txBody>
          <a:bodyPr lIns="50800" tIns="50800" rIns="132080" bIns="50800">
            <a:normAutofit fontScale="90000"/>
          </a:bodyPr>
          <a:lstStyle/>
          <a:p>
            <a:pPr marL="39688"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A Multiple Measures  Assessment System</a:t>
            </a:r>
            <a:b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</a:br>
            <a:endParaRPr lang="en-US" sz="3800">
              <a:solidFill>
                <a:srgbClr val="FFED2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11311" name="Rectangle 47"/>
          <p:cNvSpPr>
            <a:spLocks/>
          </p:cNvSpPr>
          <p:nvPr/>
        </p:nvSpPr>
        <p:spPr bwMode="auto">
          <a:xfrm>
            <a:off x="371475" y="2051050"/>
            <a:ext cx="5524500" cy="6985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 algn="ctr">
              <a:defRPr/>
            </a:pPr>
            <a:r>
              <a:rPr lang="en-US" b="1">
                <a:solidFill>
                  <a:srgbClr val="CC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Embedded Signature Assessments </a:t>
            </a:r>
          </a:p>
          <a:p>
            <a:pPr marL="39688" algn="ctr">
              <a:defRPr/>
            </a:pPr>
            <a:r>
              <a:rPr lang="en-US" b="1" i="1">
                <a:solidFill>
                  <a:srgbClr val="CC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— examples —</a:t>
            </a:r>
          </a:p>
        </p:txBody>
      </p:sp>
      <p:sp>
        <p:nvSpPr>
          <p:cNvPr id="11312" name="Rectangle 48"/>
          <p:cNvSpPr>
            <a:spLocks/>
          </p:cNvSpPr>
          <p:nvPr/>
        </p:nvSpPr>
        <p:spPr bwMode="auto">
          <a:xfrm>
            <a:off x="368300" y="5715000"/>
            <a:ext cx="5537200" cy="4064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 algn="ctr">
              <a:defRPr/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-128" charset="0"/>
                <a:sym typeface="Helvetica Neue" pitchFamily="-128" charset="0"/>
              </a:rPr>
              <a:t>Observation/Supervisory Evaluation &amp; Feedback</a:t>
            </a:r>
          </a:p>
        </p:txBody>
      </p:sp>
      <p:sp>
        <p:nvSpPr>
          <p:cNvPr id="11313" name="Rectangle 49"/>
          <p:cNvSpPr>
            <a:spLocks/>
          </p:cNvSpPr>
          <p:nvPr/>
        </p:nvSpPr>
        <p:spPr bwMode="auto">
          <a:xfrm>
            <a:off x="381000" y="3416300"/>
            <a:ext cx="1079500" cy="15748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  <a:p>
            <a:pPr marL="39688">
              <a:defRPr/>
            </a:pPr>
            <a:r>
              <a:rPr lang="en-US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Child Case Studies</a:t>
            </a:r>
          </a:p>
          <a:p>
            <a:pPr marL="39688">
              <a:defRPr/>
            </a:pPr>
            <a:endParaRPr lang="en-US" b="1">
              <a:solidFill>
                <a:srgbClr val="5EF0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</p:txBody>
      </p:sp>
      <p:sp>
        <p:nvSpPr>
          <p:cNvPr id="11314" name="Rectangle 50"/>
          <p:cNvSpPr>
            <a:spLocks/>
          </p:cNvSpPr>
          <p:nvPr/>
        </p:nvSpPr>
        <p:spPr bwMode="auto">
          <a:xfrm>
            <a:off x="1905000" y="3416300"/>
            <a:ext cx="1524000" cy="15748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  <a:p>
            <a:pPr marL="39688">
              <a:defRPr/>
            </a:pPr>
            <a:r>
              <a:rPr lang="en-US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Analyses of Student Learning</a:t>
            </a:r>
          </a:p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</p:txBody>
      </p:sp>
      <p:sp>
        <p:nvSpPr>
          <p:cNvPr id="11315" name="Rectangle 51"/>
          <p:cNvSpPr>
            <a:spLocks/>
          </p:cNvSpPr>
          <p:nvPr/>
        </p:nvSpPr>
        <p:spPr bwMode="auto">
          <a:xfrm>
            <a:off x="3873500" y="3416300"/>
            <a:ext cx="1587500" cy="15748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  <a:p>
            <a:pPr marL="39688">
              <a:defRPr/>
            </a:pPr>
            <a:r>
              <a:rPr lang="en-US" b="1">
                <a:solidFill>
                  <a:srgbClr val="CC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Curriculum  /Teaching Analyses</a:t>
            </a:r>
          </a:p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</p:txBody>
      </p:sp>
      <p:sp>
        <p:nvSpPr>
          <p:cNvPr id="11316" name="Rectangle 52"/>
          <p:cNvSpPr>
            <a:spLocks/>
          </p:cNvSpPr>
          <p:nvPr/>
        </p:nvSpPr>
        <p:spPr bwMode="auto">
          <a:xfrm>
            <a:off x="6629400" y="2038350"/>
            <a:ext cx="2286000" cy="6985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254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 algn="ctr">
              <a:defRPr/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-128" charset="0"/>
                <a:sym typeface="Helvetica Neue" pitchFamily="-128" charset="0"/>
              </a:rPr>
              <a:t>The Capstone Teaching Event</a:t>
            </a:r>
          </a:p>
        </p:txBody>
      </p:sp>
      <p:sp>
        <p:nvSpPr>
          <p:cNvPr id="11317" name="Rectangle 53"/>
          <p:cNvSpPr>
            <a:spLocks/>
          </p:cNvSpPr>
          <p:nvPr/>
        </p:nvSpPr>
        <p:spPr bwMode="auto">
          <a:xfrm>
            <a:off x="6629400" y="3009900"/>
            <a:ext cx="2273300" cy="3136900"/>
          </a:xfrm>
          <a:prstGeom prst="rect">
            <a:avLst/>
          </a:prstGeom>
          <a:gradFill rotWithShape="0">
            <a:gsLst>
              <a:gs pos="0">
                <a:srgbClr val="3A72C3"/>
              </a:gs>
              <a:gs pos="100000">
                <a:srgbClr val="1A1F94"/>
              </a:gs>
            </a:gsLst>
            <a:lin ang="5400000" scaled="1"/>
          </a:gradFill>
          <a:ln w="12700">
            <a:solidFill>
              <a:srgbClr val="7BCAFF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9999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>
              <a:defRPr/>
            </a:pPr>
            <a:endParaRPr lang="en-US" b="1">
              <a:solidFill>
                <a:srgbClr val="7BCA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  <a:p>
            <a:pPr marL="39688">
              <a:buClr>
                <a:srgbClr val="5EF0F7"/>
              </a:buClr>
              <a:defRPr/>
            </a:pPr>
            <a:r>
              <a:rPr lang="en-US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Teaching Event</a:t>
            </a:r>
          </a:p>
          <a:p>
            <a:pPr marL="39688">
              <a:buClr>
                <a:srgbClr val="5EF0F7"/>
              </a:buClr>
              <a:defRPr/>
            </a:pPr>
            <a:r>
              <a:rPr lang="en-US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Demonstrates :</a:t>
            </a:r>
          </a:p>
          <a:p>
            <a:pPr marL="39688">
              <a:spcBef>
                <a:spcPts val="1000"/>
              </a:spcBef>
              <a:buClr>
                <a:srgbClr val="5EF0F7"/>
              </a:buClr>
              <a:buSzPct val="150000"/>
              <a:buFont typeface="Lucida Grande" pitchFamily="29" charset="0"/>
              <a:buChar char="‣"/>
              <a:defRPr/>
            </a:pPr>
            <a:r>
              <a:rPr lang="en-US" sz="1600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Planning</a:t>
            </a:r>
          </a:p>
          <a:p>
            <a:pPr marL="39688">
              <a:spcBef>
                <a:spcPts val="1000"/>
              </a:spcBef>
              <a:buClr>
                <a:srgbClr val="5EF0F7"/>
              </a:buClr>
              <a:buSzPct val="150000"/>
              <a:buFont typeface="Lucida Grande" pitchFamily="29" charset="0"/>
              <a:buChar char="‣"/>
              <a:defRPr/>
            </a:pPr>
            <a:r>
              <a:rPr lang="en-US" sz="1600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Instruction</a:t>
            </a:r>
          </a:p>
          <a:p>
            <a:pPr marL="39688">
              <a:spcBef>
                <a:spcPts val="1000"/>
              </a:spcBef>
              <a:buClr>
                <a:srgbClr val="5EF0F7"/>
              </a:buClr>
              <a:buSzPct val="150000"/>
              <a:buFont typeface="Lucida Grande" pitchFamily="29" charset="0"/>
              <a:buChar char="‣"/>
              <a:defRPr/>
            </a:pPr>
            <a:r>
              <a:rPr lang="en-US" sz="1600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Assessing</a:t>
            </a:r>
          </a:p>
          <a:p>
            <a:pPr marL="39688">
              <a:spcBef>
                <a:spcPts val="1000"/>
              </a:spcBef>
              <a:buClr>
                <a:srgbClr val="5EF0F7"/>
              </a:buClr>
              <a:buSzPct val="150000"/>
              <a:buFont typeface="Lucida Grande" pitchFamily="29" charset="0"/>
              <a:buChar char="‣"/>
              <a:defRPr/>
            </a:pPr>
            <a:r>
              <a:rPr lang="en-US" sz="1600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Reflecting</a:t>
            </a:r>
          </a:p>
          <a:p>
            <a:pPr marL="39688">
              <a:buClr>
                <a:srgbClr val="5EF0F7"/>
              </a:buClr>
              <a:buSzPct val="150000"/>
              <a:buFont typeface="Lucida Grande" pitchFamily="29" charset="0"/>
              <a:buChar char="‣"/>
              <a:defRPr/>
            </a:pPr>
            <a:r>
              <a:rPr lang="en-US" sz="1600" b="1">
                <a:solidFill>
                  <a:srgbClr val="5EF0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pitchFamily="29" charset="0"/>
                <a:sym typeface="Helvetica Neue" pitchFamily="29" charset="0"/>
              </a:rPr>
              <a:t>Academic Language</a:t>
            </a:r>
            <a:endParaRPr lang="en-US">
              <a:solidFill>
                <a:srgbClr val="5EF0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  <a:p>
            <a:pPr marL="39688">
              <a:spcBef>
                <a:spcPts val="2300"/>
              </a:spcBef>
              <a:buClr>
                <a:srgbClr val="5EF0F7"/>
              </a:buClr>
              <a:buSzPct val="150000"/>
              <a:buFontTx/>
              <a:buChar char=" "/>
              <a:defRPr/>
            </a:pPr>
            <a:endParaRPr lang="en-US">
              <a:solidFill>
                <a:srgbClr val="5EF0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pitchFamily="29" charset="0"/>
              <a:sym typeface="Helvetica Neue" pitchFamily="29" charset="0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228600" y="6324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RP</a:t>
            </a: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entr" presetSubtype="10169058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9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1027924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0" presetClass="entr" presetSubtype="10279632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entr" presetSubtype="1027793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 autoUpdateAnimBg="0"/>
      <p:bldP spid="11311" grpId="0" animBg="1" autoUpdateAnimBg="0"/>
      <p:bldP spid="11312" grpId="0" animBg="1" autoUpdateAnimBg="0"/>
      <p:bldP spid="11313" grpId="0" animBg="1" autoUpdateAnimBg="0"/>
      <p:bldP spid="11314" grpId="0" animBg="1" autoUpdateAnimBg="0"/>
      <p:bldP spid="11315" grpId="0" animBg="1" autoUpdateAnimBg="0"/>
      <p:bldP spid="11316" grpId="0" animBg="1" autoUpdateAnimBg="0"/>
      <p:bldP spid="1131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 txBox="1">
            <a:spLocks noGrp="1"/>
          </p:cNvSpPr>
          <p:nvPr/>
        </p:nvSpPr>
        <p:spPr bwMode="auto">
          <a:xfrm>
            <a:off x="8734425" y="6459538"/>
            <a:ext cx="284163" cy="2794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pPr algn="ctr">
              <a:defRPr/>
            </a:pPr>
            <a:fld id="{0AD9643E-9E61-7E41-871C-992D1A2867A9}" type="slidenum">
              <a:rPr lang="en-US" sz="1200">
                <a:solidFill>
                  <a:srgbClr val="62A9E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29" charset="0"/>
                <a:ea typeface="Arial" pitchFamily="29" charset="0"/>
                <a:cs typeface="Arial" pitchFamily="29" charset="0"/>
                <a:sym typeface="Arial" pitchFamily="29" charset="0"/>
              </a:rPr>
              <a:pPr algn="ctr">
                <a:defRPr/>
              </a:pPr>
              <a:t>9</a:t>
            </a:fld>
            <a:endParaRPr lang="en-US" sz="1200">
              <a:solidFill>
                <a:srgbClr val="62A9E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29" charset="0"/>
              <a:ea typeface="Arial" pitchFamily="29" charset="0"/>
              <a:cs typeface="Arial" pitchFamily="29" charset="0"/>
              <a:sym typeface="Arial" pitchFamily="29" charset="0"/>
            </a:endParaRPr>
          </a:p>
        </p:txBody>
      </p:sp>
      <p:sp>
        <p:nvSpPr>
          <p:cNvPr id="8237" name="Rectangle 45"/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1643063"/>
            <a:ext cx="6985000" cy="3933825"/>
          </a:xfrm>
        </p:spPr>
        <p:txBody>
          <a:bodyPr lIns="50800" tIns="50800" rIns="132080" bIns="50800">
            <a:normAutofit lnSpcReduction="10000"/>
          </a:bodyPr>
          <a:lstStyle/>
          <a:p>
            <a:pPr marL="649288" indent="-6096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/>
              <a:t>Discipline Specific</a:t>
            </a:r>
            <a:r>
              <a:rPr lang="en-US" sz="2800" dirty="0" smtClean="0"/>
              <a:t> </a:t>
            </a:r>
          </a:p>
          <a:p>
            <a:pPr marL="649288" indent="-609600" eaLnBrk="1" hangingPunct="1">
              <a:lnSpc>
                <a:spcPct val="90000"/>
              </a:lnSpc>
              <a:spcBef>
                <a:spcPts val="2000"/>
              </a:spcBef>
            </a:pPr>
            <a:r>
              <a:rPr lang="en-US" sz="2800" dirty="0"/>
              <a:t>Student Centered: Examines teaching practice in relationship to student learning</a:t>
            </a:r>
          </a:p>
          <a:p>
            <a:pPr marL="649288" indent="-609600" eaLnBrk="1" hangingPunct="1">
              <a:lnSpc>
                <a:spcPct val="90000"/>
              </a:lnSpc>
              <a:spcBef>
                <a:spcPts val="2000"/>
              </a:spcBef>
            </a:pPr>
            <a:r>
              <a:rPr lang="en-US" sz="2800" dirty="0"/>
              <a:t>Analytic feedback and support </a:t>
            </a:r>
          </a:p>
          <a:p>
            <a:pPr marL="649288" indent="-609600" eaLnBrk="1" hangingPunct="1">
              <a:lnSpc>
                <a:spcPct val="90000"/>
              </a:lnSpc>
              <a:spcBef>
                <a:spcPts val="2000"/>
              </a:spcBef>
            </a:pPr>
            <a:r>
              <a:rPr lang="en-US" sz="2800" dirty="0"/>
              <a:t>Maintains the complexity of teaching </a:t>
            </a:r>
          </a:p>
          <a:p>
            <a:pPr marL="649288" indent="-609600" eaLnBrk="1" hangingPunct="1">
              <a:lnSpc>
                <a:spcPct val="90000"/>
              </a:lnSpc>
              <a:spcBef>
                <a:spcPts val="2000"/>
              </a:spcBef>
            </a:pPr>
            <a:r>
              <a:rPr lang="en-US" sz="2800" dirty="0"/>
              <a:t>Adaptable &amp; </a:t>
            </a:r>
            <a:r>
              <a:rPr lang="en-US" sz="2800" dirty="0" err="1" smtClean="0"/>
              <a:t>Generalizable</a:t>
            </a:r>
            <a:endParaRPr lang="en-US" sz="2800" dirty="0"/>
          </a:p>
        </p:txBody>
      </p:sp>
      <p:sp>
        <p:nvSpPr>
          <p:cNvPr id="8236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 lIns="50800" tIns="50800" rIns="132080" bIns="50800">
            <a:normAutofit/>
          </a:bodyPr>
          <a:lstStyle/>
          <a:p>
            <a:pPr marL="39688" eaLnBrk="1" hangingPunct="1"/>
            <a:r>
              <a:rPr lang="en-US" dirty="0"/>
              <a:t>Design </a:t>
            </a:r>
            <a:r>
              <a:rPr lang="en-US" dirty="0" smtClean="0"/>
              <a:t>Principles</a:t>
            </a:r>
            <a:endParaRPr lang="en-US" dirty="0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113</TotalTime>
  <Words>549</Words>
  <Application>Microsoft Macintosh PowerPoint</Application>
  <PresentationFormat>On-screen Show (4:3)</PresentationFormat>
  <Paragraphs>126</Paragraphs>
  <Slides>12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Teacher Performance Assessment</vt:lpstr>
      <vt:lpstr>Background</vt:lpstr>
      <vt:lpstr>National Progress to Date </vt:lpstr>
      <vt:lpstr> The 20 Partner States</vt:lpstr>
      <vt:lpstr>Project Partners</vt:lpstr>
      <vt:lpstr>Projected Outcomes</vt:lpstr>
      <vt:lpstr>OUTCOMES</vt:lpstr>
      <vt:lpstr>A Multiple Measures  Assessment System </vt:lpstr>
      <vt:lpstr>Design Principles</vt:lpstr>
      <vt:lpstr>National Implementation Plan </vt:lpstr>
      <vt:lpstr>Spring Tryouts (March-June 2010)</vt:lpstr>
      <vt:lpstr>Follow up info      from today’s presentation…</vt:lpstr>
    </vt:vector>
  </TitlesOfParts>
  <Company>WSU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Performance Assessment</dc:title>
  <dc:creator>Donna Hanby</dc:creator>
  <cp:lastModifiedBy>Donna Hanby</cp:lastModifiedBy>
  <cp:revision>4</cp:revision>
  <dcterms:created xsi:type="dcterms:W3CDTF">2010-04-14T01:44:55Z</dcterms:created>
  <dcterms:modified xsi:type="dcterms:W3CDTF">2010-04-14T03:38:26Z</dcterms:modified>
</cp:coreProperties>
</file>